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06C"/>
    <a:srgbClr val="CADDF8"/>
    <a:srgbClr val="C8D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40" y="4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A8875-813B-4ABC-BC48-8BBDCAC42A28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DBAA6-5061-4965-B744-1E80E9FC06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688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A8875-813B-4ABC-BC48-8BBDCAC42A28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DBAA6-5061-4965-B744-1E80E9FC06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228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A8875-813B-4ABC-BC48-8BBDCAC42A28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DBAA6-5061-4965-B744-1E80E9FC06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227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A8875-813B-4ABC-BC48-8BBDCAC42A28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DBAA6-5061-4965-B744-1E80E9FC06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751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A8875-813B-4ABC-BC48-8BBDCAC42A28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DBAA6-5061-4965-B744-1E80E9FC06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904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A8875-813B-4ABC-BC48-8BBDCAC42A28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DBAA6-5061-4965-B744-1E80E9FC06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542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A8875-813B-4ABC-BC48-8BBDCAC42A28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DBAA6-5061-4965-B744-1E80E9FC06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4396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A8875-813B-4ABC-BC48-8BBDCAC42A28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DBAA6-5061-4965-B744-1E80E9FC06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916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A8875-813B-4ABC-BC48-8BBDCAC42A28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DBAA6-5061-4965-B744-1E80E9FC06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450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A8875-813B-4ABC-BC48-8BBDCAC42A28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DBAA6-5061-4965-B744-1E80E9FC06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996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A8875-813B-4ABC-BC48-8BBDCAC42A28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DBAA6-5061-4965-B744-1E80E9FC06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637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A8875-813B-4ABC-BC48-8BBDCAC42A28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DBAA6-5061-4965-B744-1E80E9FC06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719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822" y="-103499"/>
            <a:ext cx="10515600" cy="689956"/>
          </a:xfrm>
        </p:spPr>
        <p:txBody>
          <a:bodyPr>
            <a:normAutofit/>
          </a:bodyPr>
          <a:lstStyle/>
          <a:p>
            <a:pPr algn="ctr"/>
            <a:r>
              <a:rPr lang="en-IE" sz="2800" dirty="0"/>
              <a:t>Pathway for Suspected </a:t>
            </a:r>
            <a:r>
              <a:rPr lang="en-IE" sz="2800" dirty="0" err="1"/>
              <a:t>Mpox</a:t>
            </a:r>
            <a:r>
              <a:rPr lang="en-IE" sz="2800" dirty="0"/>
              <a:t> CUH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342327"/>
              </p:ext>
            </p:extLst>
          </p:nvPr>
        </p:nvGraphicFramePr>
        <p:xfrm>
          <a:off x="172864" y="1322549"/>
          <a:ext cx="11826468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2156">
                  <a:extLst>
                    <a:ext uri="{9D8B030D-6E8A-4147-A177-3AD203B41FA5}">
                      <a16:colId xmlns:a16="http://schemas.microsoft.com/office/drawing/2014/main" val="3306908511"/>
                    </a:ext>
                  </a:extLst>
                </a:gridCol>
                <a:gridCol w="3942156">
                  <a:extLst>
                    <a:ext uri="{9D8B030D-6E8A-4147-A177-3AD203B41FA5}">
                      <a16:colId xmlns:a16="http://schemas.microsoft.com/office/drawing/2014/main" val="1853229716"/>
                    </a:ext>
                  </a:extLst>
                </a:gridCol>
                <a:gridCol w="3942156">
                  <a:extLst>
                    <a:ext uri="{9D8B030D-6E8A-4147-A177-3AD203B41FA5}">
                      <a16:colId xmlns:a16="http://schemas.microsoft.com/office/drawing/2014/main" val="1300858209"/>
                    </a:ext>
                  </a:extLst>
                </a:gridCol>
              </a:tblGrid>
              <a:tr h="318547">
                <a:tc>
                  <a:txBody>
                    <a:bodyPr/>
                    <a:lstStyle/>
                    <a:p>
                      <a:r>
                        <a:rPr lang="en-IE" sz="1600" dirty="0"/>
                        <a:t>Triage</a:t>
                      </a:r>
                      <a:r>
                        <a:rPr lang="en-IE" sz="1600" baseline="0" dirty="0"/>
                        <a:t> Nurse </a:t>
                      </a:r>
                      <a:endParaRPr lang="en-I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dirty="0"/>
                        <a:t>Nurse in Charge/CNM3/ADON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dirty="0"/>
                        <a:t>ED Consultant</a:t>
                      </a:r>
                      <a:r>
                        <a:rPr lang="en-IE" sz="1600" baseline="0" dirty="0"/>
                        <a:t>/Registrar </a:t>
                      </a:r>
                      <a:endParaRPr lang="en-I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050097"/>
                  </a:ext>
                </a:extLst>
              </a:tr>
              <a:tr h="510990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000" dirty="0">
                          <a:solidFill>
                            <a:schemeClr val="tx1"/>
                          </a:solidFill>
                        </a:rPr>
                        <a:t>Don PPE as per Point of care risk assessment including FFP2/ FFP3 Mask and eye protection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000" dirty="0">
                          <a:solidFill>
                            <a:schemeClr val="tx1"/>
                          </a:solidFill>
                        </a:rPr>
                        <a:t>Consider </a:t>
                      </a:r>
                      <a:r>
                        <a:rPr lang="en-IE" sz="1000" dirty="0" err="1">
                          <a:solidFill>
                            <a:schemeClr val="tx1"/>
                          </a:solidFill>
                        </a:rPr>
                        <a:t>mpox</a:t>
                      </a:r>
                      <a:r>
                        <a:rPr lang="en-IE" sz="1000" dirty="0">
                          <a:solidFill>
                            <a:schemeClr val="tx1"/>
                          </a:solidFill>
                        </a:rPr>
                        <a:t> if</a:t>
                      </a: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IE" sz="1000" dirty="0">
                          <a:solidFill>
                            <a:schemeClr val="tx1"/>
                          </a:solidFill>
                        </a:rPr>
                        <a:t>patient has one or more of the following: 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IE" sz="1000" dirty="0">
                          <a:solidFill>
                            <a:schemeClr val="tx1"/>
                          </a:solidFill>
                        </a:rPr>
                        <a:t>Unexplained recent onset rash which</a:t>
                      </a: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 may include single or multiple lesions in the </a:t>
                      </a:r>
                      <a:r>
                        <a:rPr lang="en-IE" sz="1000" baseline="0" dirty="0" err="1">
                          <a:solidFill>
                            <a:schemeClr val="tx1"/>
                          </a:solidFill>
                        </a:rPr>
                        <a:t>ano</a:t>
                      </a: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-genital region or elsewhere on the body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Mucosal lesions-single or multiple lesions which may be oral, conjunctival, urethral, penile, vaginal or anorectal</a:t>
                      </a:r>
                      <a:endParaRPr lang="en-IE" sz="1000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IE" sz="1000" baseline="0" dirty="0" err="1">
                          <a:solidFill>
                            <a:schemeClr val="tx1"/>
                          </a:solidFill>
                        </a:rPr>
                        <a:t>Proctitis</a:t>
                      </a: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 (rectal pain/</a:t>
                      </a:r>
                      <a:r>
                        <a:rPr lang="en-IE" sz="1000" baseline="0" dirty="0" err="1">
                          <a:solidFill>
                            <a:schemeClr val="tx1"/>
                          </a:solidFill>
                        </a:rPr>
                        <a:t>tenesmus</a:t>
                      </a: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/rectal bleeding)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One or more classical symptoms(s) of </a:t>
                      </a:r>
                      <a:r>
                        <a:rPr lang="en-IE" sz="1000" baseline="0" dirty="0" err="1">
                          <a:solidFill>
                            <a:schemeClr val="tx1"/>
                          </a:solidFill>
                        </a:rPr>
                        <a:t>mpox</a:t>
                      </a: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IE" sz="1000" baseline="0" dirty="0" err="1">
                          <a:solidFill>
                            <a:schemeClr val="tx1"/>
                          </a:solidFill>
                        </a:rPr>
                        <a:t>monkeypox</a:t>
                      </a: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) infection-acute illness with fever, headache, myalgia, arthralgia, back pain, lymphadenopathy, asthenia, fatigue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IE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en-IE" sz="1000" b="1" dirty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en-IE" sz="1000" dirty="0">
                          <a:solidFill>
                            <a:schemeClr val="tx1"/>
                          </a:solidFill>
                        </a:rPr>
                        <a:t> one of more</a:t>
                      </a: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 of the following: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I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Travel history to countries with confirmed Clade I </a:t>
                      </a:r>
                      <a:r>
                        <a:rPr lang="en-IE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Mpox</a:t>
                      </a:r>
                      <a:r>
                        <a:rPr lang="en-I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virus (DRC, Republic of Congo, Central African Republic, Burundi, Rwanda, Uganda, Kenya, Cameroon and Gabon) or a risk of Clade I virus (Angola, South Sudan, Tanzania, and Zambia)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OR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I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epidemiological link to a confirmed or probable case of </a:t>
                      </a:r>
                      <a:r>
                        <a:rPr lang="en-IE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mpox</a:t>
                      </a:r>
                      <a:r>
                        <a:rPr lang="en-I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the above countries in the 21 days before symptom onset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OR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I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Reports a change in sexual partners in the 21 days prior to symptom onset, regardless of sexual practice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I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</a:t>
                      </a:r>
                      <a:r>
                        <a:rPr lang="en-IE" sz="1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HPSC algorithm for most up to date epidemiological links</a:t>
                      </a:r>
                      <a:endParaRPr lang="en-IE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IE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Contact nurse in charge of ED to</a:t>
                      </a:r>
                      <a:r>
                        <a:rPr lang="en-IE" sz="1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E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arrange isolation</a:t>
                      </a:r>
                      <a:endParaRPr lang="en-IE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000" dirty="0">
                          <a:solidFill>
                            <a:schemeClr val="tx1"/>
                          </a:solidFill>
                        </a:rPr>
                        <a:t>Transfer</a:t>
                      </a: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 patient via isolation ‘</a:t>
                      </a:r>
                      <a:r>
                        <a:rPr lang="en-IE" sz="1000" baseline="0" dirty="0" err="1">
                          <a:solidFill>
                            <a:schemeClr val="tx1"/>
                          </a:solidFill>
                        </a:rPr>
                        <a:t>covid</a:t>
                      </a: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’ entrance to</a:t>
                      </a:r>
                      <a:r>
                        <a:rPr lang="en-IE" sz="1000" dirty="0">
                          <a:solidFill>
                            <a:schemeClr val="tx1"/>
                          </a:solidFill>
                        </a:rPr>
                        <a:t> decontamination room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000" dirty="0">
                          <a:solidFill>
                            <a:schemeClr val="tx1"/>
                          </a:solidFill>
                        </a:rPr>
                        <a:t>Apply</a:t>
                      </a: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 standard, contact and airborne precautions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000" dirty="0">
                          <a:solidFill>
                            <a:schemeClr val="tx1"/>
                          </a:solidFill>
                        </a:rPr>
                        <a:t>Liaise with ED consultant/registrar for expedited assessment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000" dirty="0">
                          <a:solidFill>
                            <a:schemeClr val="tx1"/>
                          </a:solidFill>
                        </a:rPr>
                        <a:t>Contact</a:t>
                      </a:r>
                      <a:r>
                        <a:rPr lang="en-IE" sz="1000" baseline="0" dirty="0">
                          <a:solidFill>
                            <a:schemeClr val="tx1"/>
                          </a:solidFill>
                        </a:rPr>
                        <a:t> infection control (in hours) or Consultant Microbiologist on call (out of hours) </a:t>
                      </a:r>
                      <a:endParaRPr lang="en-IE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000" dirty="0"/>
                        <a:t>Assess patient in required PPE including FFP2 mask, long sleeved</a:t>
                      </a:r>
                      <a:r>
                        <a:rPr lang="en-IE" sz="1000" baseline="0" dirty="0"/>
                        <a:t> gown, gloves</a:t>
                      </a:r>
                      <a:r>
                        <a:rPr lang="en-IE" sz="1000" dirty="0"/>
                        <a:t> &amp; eye protection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000" b="1" dirty="0"/>
                        <a:t>If clinical</a:t>
                      </a:r>
                      <a:r>
                        <a:rPr lang="en-IE" sz="1000" b="1" baseline="0" dirty="0"/>
                        <a:t> history suggests clade I </a:t>
                      </a:r>
                      <a:r>
                        <a:rPr lang="en-IE" sz="1000" b="1" baseline="0" dirty="0" err="1"/>
                        <a:t>mpox</a:t>
                      </a:r>
                      <a:r>
                        <a:rPr lang="en-IE" sz="1000" b="1" dirty="0"/>
                        <a:t> (History</a:t>
                      </a:r>
                      <a:r>
                        <a:rPr lang="en-IE" sz="1000" b="1" baseline="0" dirty="0"/>
                        <a:t> of contact with known clade I, travel history to country with risk of clade I exposure) immediately contact the National Isolation Unit as further infection control precautions (high consequence infectious disease measures) +/- transfer to the NIU may be required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000" dirty="0"/>
                        <a:t>Inform public</a:t>
                      </a:r>
                      <a:r>
                        <a:rPr lang="en-IE" sz="1000" baseline="0" dirty="0"/>
                        <a:t> </a:t>
                      </a:r>
                      <a:r>
                        <a:rPr lang="en-IE" sz="1000" dirty="0"/>
                        <a:t>health dept.</a:t>
                      </a:r>
                      <a:r>
                        <a:rPr lang="en-IE" sz="1000" baseline="0" dirty="0"/>
                        <a:t> </a:t>
                      </a:r>
                      <a:r>
                        <a:rPr lang="en-IE" sz="1000" dirty="0"/>
                        <a:t>if suspected</a:t>
                      </a:r>
                      <a:r>
                        <a:rPr lang="en-IE" sz="1000" baseline="0" dirty="0"/>
                        <a:t> </a:t>
                      </a:r>
                      <a:r>
                        <a:rPr lang="en-IE" sz="1000" dirty="0"/>
                        <a:t>clade I </a:t>
                      </a:r>
                      <a:r>
                        <a:rPr lang="en-IE" sz="1000" dirty="0" err="1"/>
                        <a:t>mpox</a:t>
                      </a:r>
                      <a:r>
                        <a:rPr lang="en-IE" sz="1000" dirty="0"/>
                        <a:t>.</a:t>
                      </a:r>
                      <a:r>
                        <a:rPr lang="en-IE" sz="1000" baseline="0" dirty="0"/>
                        <a:t> </a:t>
                      </a:r>
                      <a:r>
                        <a:rPr lang="en-IE" sz="1000" dirty="0"/>
                        <a:t> </a:t>
                      </a:r>
                    </a:p>
                    <a:p>
                      <a:r>
                        <a:rPr lang="en-IE" sz="1000" dirty="0"/>
                        <a:t>Phone number: 021 4927601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sz="1000" dirty="0"/>
                    </a:p>
                    <a:p>
                      <a:endParaRPr lang="en-IE" sz="1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000" dirty="0"/>
                        <a:t>Test for </a:t>
                      </a:r>
                      <a:r>
                        <a:rPr lang="en-IE" sz="1000" dirty="0" err="1"/>
                        <a:t>mpox</a:t>
                      </a:r>
                      <a:r>
                        <a:rPr lang="en-IE" sz="1000" dirty="0"/>
                        <a:t> if deemed</a:t>
                      </a:r>
                      <a:r>
                        <a:rPr lang="en-IE" sz="1000" baseline="0" dirty="0"/>
                        <a:t> necessary following clinical assessment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IE" sz="1000" baseline="0" dirty="0"/>
                        <a:t>Use viral swab in viral transport medium (red topped swab)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IE" sz="1000" baseline="0" dirty="0"/>
                        <a:t>Swab a cutaneous lesion (ulcer/vesicular fluid), if there are no cutaneous lesions a throat swab may be taken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IE" sz="1000" baseline="0" dirty="0"/>
                        <a:t>Clearly label the sample, double bag at the site of collection and take to the microbiology lab. Inform laboratory staff of suspected clade I </a:t>
                      </a:r>
                      <a:r>
                        <a:rPr lang="en-IE" sz="1000" baseline="0" dirty="0" err="1"/>
                        <a:t>mpox</a:t>
                      </a:r>
                      <a:r>
                        <a:rPr lang="en-IE" sz="1000" baseline="0" dirty="0"/>
                        <a:t>. Do not use the pod transport system </a:t>
                      </a:r>
                      <a:endParaRPr lang="en-IE" sz="1000" dirty="0"/>
                    </a:p>
                    <a:p>
                      <a:endParaRPr lang="en-IE" sz="1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000" dirty="0"/>
                        <a:t>If patient is for admission to CUH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E" sz="1000" dirty="0"/>
                        <a:t>-Inform nurse in charge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E" sz="1000" dirty="0"/>
                        <a:t>-Inform Bed Management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E" sz="1000" dirty="0"/>
                        <a:t>-Contact microbiology consultant on-call regarding</a:t>
                      </a:r>
                      <a:r>
                        <a:rPr lang="en-IE" sz="1000" baseline="0" dirty="0"/>
                        <a:t> isolation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E" sz="1000" baseline="0" dirty="0"/>
                        <a:t>-Liaise with the infectious diseases team </a:t>
                      </a:r>
                      <a:endParaRPr lang="en-IE" sz="1000" dirty="0"/>
                    </a:p>
                    <a:p>
                      <a:endParaRPr lang="en-IE" sz="1000" dirty="0"/>
                    </a:p>
                    <a:p>
                      <a:endParaRPr lang="en-IE" sz="1000" dirty="0"/>
                    </a:p>
                    <a:p>
                      <a:endParaRPr lang="en-IE" sz="1000" dirty="0"/>
                    </a:p>
                    <a:p>
                      <a:endParaRPr lang="en-I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156881"/>
                  </a:ext>
                </a:extLst>
              </a:tr>
            </a:tbl>
          </a:graphicData>
        </a:graphic>
      </p:graphicFrame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745576" y="1322549"/>
            <a:ext cx="393818" cy="323371"/>
          </a:xfrm>
          <a:prstGeom prst="chevron">
            <a:avLst>
              <a:gd name="adj" fmla="val 45755"/>
            </a:avLst>
          </a:prstGeom>
          <a:solidFill>
            <a:srgbClr val="FFFFFF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7" name="Chevron 6"/>
          <p:cNvSpPr>
            <a:spLocks noChangeArrowheads="1"/>
          </p:cNvSpPr>
          <p:nvPr/>
        </p:nvSpPr>
        <p:spPr bwMode="auto">
          <a:xfrm>
            <a:off x="7627010" y="1322549"/>
            <a:ext cx="386197" cy="323371"/>
          </a:xfrm>
          <a:prstGeom prst="chevron">
            <a:avLst>
              <a:gd name="adj" fmla="val 45755"/>
            </a:avLst>
          </a:prstGeom>
          <a:solidFill>
            <a:srgbClr val="FFFFFF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" name="TextBox 2"/>
          <p:cNvSpPr txBox="1"/>
          <p:nvPr/>
        </p:nvSpPr>
        <p:spPr>
          <a:xfrm>
            <a:off x="172865" y="422913"/>
            <a:ext cx="11826468" cy="830997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E" sz="1200" b="1" dirty="0"/>
              <a:t>There are two different clades (groups) of </a:t>
            </a:r>
            <a:r>
              <a:rPr lang="en-IE" sz="1200" b="1" dirty="0" err="1"/>
              <a:t>mpox</a:t>
            </a:r>
            <a:r>
              <a:rPr lang="en-IE" sz="1200" b="1" dirty="0"/>
              <a:t> virus- Clade I and clade II.</a:t>
            </a:r>
          </a:p>
          <a:p>
            <a:r>
              <a:rPr lang="en-IE" sz="1200" b="1" dirty="0"/>
              <a:t>Clade I </a:t>
            </a:r>
            <a:r>
              <a:rPr lang="en-IE" sz="1200" b="1" dirty="0" err="1"/>
              <a:t>mpox</a:t>
            </a:r>
            <a:r>
              <a:rPr lang="en-IE" sz="1200" b="1" dirty="0"/>
              <a:t> is currently considered a high consequence infectious disease as it may be associated with higher morbidity and mortality and is potentially more transmissible.  </a:t>
            </a:r>
          </a:p>
          <a:p>
            <a:r>
              <a:rPr lang="en-IE" sz="1200" b="1" dirty="0"/>
              <a:t>Clade I </a:t>
            </a:r>
            <a:r>
              <a:rPr lang="en-IE" sz="1200" b="1" dirty="0" err="1"/>
              <a:t>mpox</a:t>
            </a:r>
            <a:r>
              <a:rPr lang="en-IE" sz="1200" b="1" dirty="0"/>
              <a:t> may require additional public health measures including transfer to the National Isolation Unit. </a:t>
            </a:r>
          </a:p>
          <a:p>
            <a:r>
              <a:rPr lang="en-IE" sz="1200" b="1" dirty="0"/>
              <a:t>Inform laboratory staff of suspected clade I cases as additional precautions are required in the processing of all specimens.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510066" y="6471807"/>
            <a:ext cx="15808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Version </a:t>
            </a:r>
            <a:r>
              <a:rPr lang="en-IE" sz="1100">
                <a:solidFill>
                  <a:schemeClr val="tx1">
                    <a:lumMod val="50000"/>
                    <a:lumOff val="50000"/>
                  </a:schemeClr>
                </a:solidFill>
              </a:rPr>
              <a:t>3.0 15/10/2024 </a:t>
            </a:r>
            <a:endParaRPr lang="en-IE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I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Approved IPCC 18.10.24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r="4458"/>
          <a:stretch/>
        </p:blipFill>
        <p:spPr>
          <a:xfrm>
            <a:off x="4632829" y="4286328"/>
            <a:ext cx="2906539" cy="21093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17" y="5856548"/>
            <a:ext cx="815453" cy="8154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47026" y="5856548"/>
            <a:ext cx="2311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/>
              <a:t>www.hpsc.ie/a-z/zoonotic/monkeypox/guidance/</a:t>
            </a:r>
          </a:p>
        </p:txBody>
      </p:sp>
    </p:spTree>
    <p:extLst>
      <p:ext uri="{BB962C8B-B14F-4D97-AF65-F5344CB8AC3E}">
        <p14:creationId xmlns:p14="http://schemas.microsoft.com/office/powerpoint/2010/main" val="73740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593</Words>
  <Application>Microsoft Macintosh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Pathway for Suspected Mpox CUH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Walsh14(Consultant Microbiologist)</dc:creator>
  <cp:lastModifiedBy>Íomhar O' Sullivan</cp:lastModifiedBy>
  <cp:revision>33</cp:revision>
  <cp:lastPrinted>2024-09-06T09:08:35Z</cp:lastPrinted>
  <dcterms:created xsi:type="dcterms:W3CDTF">2024-08-29T13:34:45Z</dcterms:created>
  <dcterms:modified xsi:type="dcterms:W3CDTF">2025-02-18T20:29:31Z</dcterms:modified>
</cp:coreProperties>
</file>